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26"/>
  </p:notesMasterIdLst>
  <p:sldIdLst>
    <p:sldId id="256" r:id="rId2"/>
    <p:sldId id="258" r:id="rId3"/>
    <p:sldId id="270" r:id="rId4"/>
    <p:sldId id="262" r:id="rId5"/>
    <p:sldId id="261" r:id="rId6"/>
    <p:sldId id="266" r:id="rId7"/>
    <p:sldId id="259" r:id="rId8"/>
    <p:sldId id="284" r:id="rId9"/>
    <p:sldId id="290" r:id="rId10"/>
    <p:sldId id="285" r:id="rId11"/>
    <p:sldId id="292" r:id="rId12"/>
    <p:sldId id="286" r:id="rId13"/>
    <p:sldId id="300" r:id="rId14"/>
    <p:sldId id="295" r:id="rId15"/>
    <p:sldId id="291" r:id="rId16"/>
    <p:sldId id="296" r:id="rId17"/>
    <p:sldId id="301" r:id="rId18"/>
    <p:sldId id="289" r:id="rId19"/>
    <p:sldId id="260" r:id="rId20"/>
    <p:sldId id="311" r:id="rId21"/>
    <p:sldId id="303" r:id="rId22"/>
    <p:sldId id="310" r:id="rId23"/>
    <p:sldId id="302" r:id="rId24"/>
    <p:sldId id="309" r:id="rId25"/>
  </p:sldIdLst>
  <p:sldSz cx="9144000" cy="5143500" type="screen16x9"/>
  <p:notesSz cx="6858000" cy="9144000"/>
  <p:embeddedFontLst>
    <p:embeddedFont>
      <p:font typeface="Karla" panose="020B0604020202020204" charset="0"/>
      <p:regular r:id="rId27"/>
      <p:bold r:id="rId28"/>
      <p:italic r:id="rId29"/>
      <p:boldItalic r:id="rId30"/>
    </p:embeddedFont>
    <p:embeddedFont>
      <p:font typeface="Raleway" panose="020B060402020202020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808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4DD1D3A-8071-45AC-8456-6F9242DE7ECD}">
  <a:tblStyle styleId="{64DD1D3A-8071-45AC-8456-6F9242DE7E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50851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7531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1973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8178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7253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0188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3340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9541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3207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04864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19015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7493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9619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17165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7578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63701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58549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5549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6577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346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0737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7536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7232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0392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0373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4C5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 flipH="1">
            <a:off x="6025" y="301575"/>
            <a:ext cx="9150050" cy="4496748"/>
          </a:xfrm>
          <a:custGeom>
            <a:avLst/>
            <a:gdLst/>
            <a:ahLst/>
            <a:cxnLst/>
            <a:rect l="0" t="0" r="0" b="0"/>
            <a:pathLst>
              <a:path w="366002" h="149344" extrusionOk="0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10" name="Shape 10"/>
          <p:cNvSpPr/>
          <p:nvPr/>
        </p:nvSpPr>
        <p:spPr>
          <a:xfrm>
            <a:off x="-5900" y="759982"/>
            <a:ext cx="9144150" cy="3769800"/>
          </a:xfrm>
          <a:custGeom>
            <a:avLst/>
            <a:gdLst/>
            <a:ahLst/>
            <a:cxnLst/>
            <a:rect l="0" t="0" r="0" b="0"/>
            <a:pathLst>
              <a:path w="365766" h="150792" extrusionOk="0">
                <a:moveTo>
                  <a:pt x="365766" y="12416"/>
                </a:moveTo>
                <a:lnTo>
                  <a:pt x="289997" y="0"/>
                </a:lnTo>
                <a:lnTo>
                  <a:pt x="0" y="55421"/>
                </a:lnTo>
                <a:lnTo>
                  <a:pt x="0" y="127486"/>
                </a:lnTo>
                <a:lnTo>
                  <a:pt x="70927" y="150792"/>
                </a:lnTo>
                <a:lnTo>
                  <a:pt x="365766" y="122256"/>
                </a:lnTo>
                <a:close/>
              </a:path>
            </a:pathLst>
          </a:custGeom>
          <a:solidFill>
            <a:srgbClr val="00AE9D">
              <a:alpha val="26540"/>
            </a:srgbClr>
          </a:solidFill>
          <a:ln>
            <a:noFill/>
          </a:ln>
        </p:spPr>
      </p:sp>
      <p:sp>
        <p:nvSpPr>
          <p:cNvPr id="11" name="Shape 11"/>
          <p:cNvSpPr/>
          <p:nvPr/>
        </p:nvSpPr>
        <p:spPr>
          <a:xfrm>
            <a:off x="0" y="1351100"/>
            <a:ext cx="9156075" cy="2889063"/>
          </a:xfrm>
          <a:custGeom>
            <a:avLst/>
            <a:gdLst/>
            <a:ahLst/>
            <a:cxnLst/>
            <a:rect l="0" t="0" r="0" b="0"/>
            <a:pathLst>
              <a:path w="366243" h="106157" extrusionOk="0">
                <a:moveTo>
                  <a:pt x="241" y="0"/>
                </a:moveTo>
                <a:lnTo>
                  <a:pt x="0" y="77929"/>
                </a:lnTo>
                <a:lnTo>
                  <a:pt x="366243" y="106157"/>
                </a:lnTo>
                <a:lnTo>
                  <a:pt x="366243" y="4102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19025" y="1991825"/>
            <a:ext cx="5706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ABE33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flipH="1">
            <a:off x="6025" y="301575"/>
            <a:ext cx="9150050" cy="4496748"/>
          </a:xfrm>
          <a:custGeom>
            <a:avLst/>
            <a:gdLst/>
            <a:ahLst/>
            <a:cxnLst/>
            <a:rect l="0" t="0" r="0" b="0"/>
            <a:pathLst>
              <a:path w="366002" h="149344" extrusionOk="0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15" name="Shape 15"/>
          <p:cNvSpPr/>
          <p:nvPr/>
        </p:nvSpPr>
        <p:spPr>
          <a:xfrm>
            <a:off x="-5900" y="753950"/>
            <a:ext cx="9144150" cy="3769800"/>
          </a:xfrm>
          <a:custGeom>
            <a:avLst/>
            <a:gdLst/>
            <a:ahLst/>
            <a:cxnLst/>
            <a:rect l="0" t="0" r="0" b="0"/>
            <a:pathLst>
              <a:path w="365766" h="150792" extrusionOk="0">
                <a:moveTo>
                  <a:pt x="365766" y="12416"/>
                </a:moveTo>
                <a:lnTo>
                  <a:pt x="289997" y="0"/>
                </a:lnTo>
                <a:lnTo>
                  <a:pt x="0" y="55421"/>
                </a:lnTo>
                <a:lnTo>
                  <a:pt x="0" y="127486"/>
                </a:lnTo>
                <a:lnTo>
                  <a:pt x="70927" y="150792"/>
                </a:lnTo>
                <a:lnTo>
                  <a:pt x="365766" y="122256"/>
                </a:lnTo>
                <a:close/>
              </a:path>
            </a:pathLst>
          </a:custGeom>
          <a:solidFill>
            <a:srgbClr val="00AE9D">
              <a:alpha val="26540"/>
            </a:srgbClr>
          </a:solidFill>
          <a:ln>
            <a:noFill/>
          </a:ln>
        </p:spPr>
      </p:sp>
      <p:sp>
        <p:nvSpPr>
          <p:cNvPr id="16" name="Shape 16"/>
          <p:cNvSpPr/>
          <p:nvPr/>
        </p:nvSpPr>
        <p:spPr>
          <a:xfrm>
            <a:off x="0" y="1351100"/>
            <a:ext cx="9156075" cy="2889063"/>
          </a:xfrm>
          <a:custGeom>
            <a:avLst/>
            <a:gdLst/>
            <a:ahLst/>
            <a:cxnLst/>
            <a:rect l="0" t="0" r="0" b="0"/>
            <a:pathLst>
              <a:path w="366243" h="106157" extrusionOk="0">
                <a:moveTo>
                  <a:pt x="241" y="0"/>
                </a:moveTo>
                <a:lnTo>
                  <a:pt x="0" y="77929"/>
                </a:lnTo>
                <a:lnTo>
                  <a:pt x="366243" y="106157"/>
                </a:lnTo>
                <a:lnTo>
                  <a:pt x="366243" y="4102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815525" y="20405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815375" y="3068650"/>
            <a:ext cx="55131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1800"/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6025" y="301575"/>
            <a:ext cx="9150050" cy="4496748"/>
          </a:xfrm>
          <a:custGeom>
            <a:avLst/>
            <a:gdLst/>
            <a:ahLst/>
            <a:cxnLst/>
            <a:rect l="0" t="0" r="0" b="0"/>
            <a:pathLst>
              <a:path w="366002" h="149344" extrusionOk="0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21" name="Shape 21"/>
          <p:cNvSpPr/>
          <p:nvPr/>
        </p:nvSpPr>
        <p:spPr>
          <a:xfrm>
            <a:off x="0" y="1580113"/>
            <a:ext cx="9144000" cy="3341668"/>
          </a:xfrm>
          <a:custGeom>
            <a:avLst/>
            <a:gdLst/>
            <a:ahLst/>
            <a:cxnLst/>
            <a:rect l="0" t="0" r="0" b="0"/>
            <a:pathLst>
              <a:path w="365760" h="110982" extrusionOk="0">
                <a:moveTo>
                  <a:pt x="0" y="0"/>
                </a:moveTo>
                <a:lnTo>
                  <a:pt x="0" y="54526"/>
                </a:lnTo>
                <a:lnTo>
                  <a:pt x="317748" y="110982"/>
                </a:lnTo>
                <a:lnTo>
                  <a:pt x="365760" y="84202"/>
                </a:lnTo>
                <a:lnTo>
                  <a:pt x="365760" y="26780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22" name="Shape 22"/>
          <p:cNvSpPr/>
          <p:nvPr/>
        </p:nvSpPr>
        <p:spPr>
          <a:xfrm>
            <a:off x="-5900" y="410541"/>
            <a:ext cx="9144152" cy="4453148"/>
          </a:xfrm>
          <a:custGeom>
            <a:avLst/>
            <a:gdLst/>
            <a:ahLst/>
            <a:cxnLst/>
            <a:rect l="0" t="0" r="0" b="0"/>
            <a:pathLst>
              <a:path w="365036" h="147896" extrusionOk="0">
                <a:moveTo>
                  <a:pt x="365036" y="21714"/>
                </a:moveTo>
                <a:lnTo>
                  <a:pt x="87097" y="0"/>
                </a:lnTo>
                <a:lnTo>
                  <a:pt x="0" y="57421"/>
                </a:lnTo>
                <a:lnTo>
                  <a:pt x="0" y="117255"/>
                </a:lnTo>
                <a:lnTo>
                  <a:pt x="241266" y="147896"/>
                </a:lnTo>
                <a:lnTo>
                  <a:pt x="365036" y="112913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833775" y="2314200"/>
            <a:ext cx="54765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Char char="◆"/>
              <a:defRPr b="1" i="1">
                <a:solidFill>
                  <a:srgbClr val="FFFFFF"/>
                </a:solidFill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◆"/>
              <a:defRPr b="1" i="1">
                <a:solidFill>
                  <a:srgbClr val="FFFFFF"/>
                </a:solidFill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◇"/>
              <a:defRPr b="1" i="1">
                <a:solidFill>
                  <a:srgbClr val="FFFFFF"/>
                </a:solidFill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  <a:defRPr b="1" i="1">
                <a:solidFill>
                  <a:srgbClr val="FFFFFF"/>
                </a:solidFill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○"/>
              <a:defRPr b="1" i="1">
                <a:solidFill>
                  <a:srgbClr val="FFFFFF"/>
                </a:solidFill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■"/>
              <a:defRPr b="1" i="1">
                <a:solidFill>
                  <a:srgbClr val="FFFFFF"/>
                </a:solidFill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  <a:defRPr b="1" i="1">
                <a:solidFill>
                  <a:srgbClr val="FFFFFF"/>
                </a:solidFill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○"/>
              <a:defRPr b="1" i="1">
                <a:solidFill>
                  <a:srgbClr val="FFFFFF"/>
                </a:solidFill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■"/>
              <a:defRPr b="1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4" name="Shape 24"/>
          <p:cNvSpPr txBox="1"/>
          <p:nvPr/>
        </p:nvSpPr>
        <p:spPr>
          <a:xfrm>
            <a:off x="3593400" y="10861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“</a:t>
            </a:r>
            <a:endParaRPr sz="6000" b="1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4179900" y="1041875"/>
            <a:ext cx="784200" cy="784200"/>
          </a:xfrm>
          <a:prstGeom prst="diamond">
            <a:avLst/>
          </a:prstGeom>
          <a:noFill/>
          <a:ln w="28575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Shape 27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28" name="Shape 28"/>
            <p:cNvSpPr/>
            <p:nvPr/>
          </p:nvSpPr>
          <p:spPr>
            <a:xfrm>
              <a:off x="0" y="0"/>
              <a:ext cx="8552900" cy="1333000"/>
            </a:xfrm>
            <a:custGeom>
              <a:avLst/>
              <a:gdLst/>
              <a:ahLst/>
              <a:cxnLst/>
              <a:rect l="0" t="0" r="0" b="0"/>
              <a:pathLst>
                <a:path w="342116" h="53320" extrusionOk="0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29" name="Shape 29"/>
            <p:cNvSpPr/>
            <p:nvPr/>
          </p:nvSpPr>
          <p:spPr>
            <a:xfrm>
              <a:off x="2563450" y="0"/>
              <a:ext cx="6580550" cy="1272675"/>
            </a:xfrm>
            <a:custGeom>
              <a:avLst/>
              <a:gdLst/>
              <a:ahLst/>
              <a:cxnLst/>
              <a:rect l="0" t="0" r="0" b="0"/>
              <a:pathLst>
                <a:path w="263222" h="50907" extrusionOk="0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30" name="Shape 30"/>
            <p:cNvSpPr/>
            <p:nvPr/>
          </p:nvSpPr>
          <p:spPr>
            <a:xfrm>
              <a:off x="-6025" y="2"/>
              <a:ext cx="7298300" cy="1471709"/>
            </a:xfrm>
            <a:custGeom>
              <a:avLst/>
              <a:gdLst/>
              <a:ahLst/>
              <a:cxnLst/>
              <a:rect l="0" t="0" r="0" b="0"/>
              <a:pathLst>
                <a:path w="291932" h="58628" extrusionOk="0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31" name="Shape 31"/>
            <p:cNvSpPr/>
            <p:nvPr/>
          </p:nvSpPr>
          <p:spPr>
            <a:xfrm>
              <a:off x="3596100" y="4667000"/>
              <a:ext cx="5090700" cy="476500"/>
            </a:xfrm>
            <a:custGeom>
              <a:avLst/>
              <a:gdLst/>
              <a:ahLst/>
              <a:cxnLst/>
              <a:rect l="0" t="0" r="0" b="0"/>
              <a:pathLst>
                <a:path w="203628" h="19060" extrusionOk="0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32" name="Shape 32"/>
            <p:cNvSpPr/>
            <p:nvPr/>
          </p:nvSpPr>
          <p:spPr>
            <a:xfrm>
              <a:off x="5525000" y="4692625"/>
              <a:ext cx="3637100" cy="470475"/>
            </a:xfrm>
            <a:custGeom>
              <a:avLst/>
              <a:gdLst/>
              <a:ahLst/>
              <a:cxnLst/>
              <a:rect l="0" t="0" r="0" b="0"/>
              <a:pathLst>
                <a:path w="145484" h="18819" extrusionOk="0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33" name="Shape 33"/>
            <p:cNvSpPr/>
            <p:nvPr/>
          </p:nvSpPr>
          <p:spPr>
            <a:xfrm>
              <a:off x="7521475" y="4023125"/>
              <a:ext cx="1634600" cy="1139975"/>
            </a:xfrm>
            <a:custGeom>
              <a:avLst/>
              <a:gdLst/>
              <a:ahLst/>
              <a:cxnLst/>
              <a:rect l="0" t="0" r="0" b="0"/>
              <a:pathLst>
                <a:path w="65384" h="45599" extrusionOk="0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86650" y="1598408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◆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◆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◇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-2355" y="0"/>
            <a:ext cx="5209571" cy="983354"/>
          </a:xfrm>
          <a:custGeom>
            <a:avLst/>
            <a:gdLst/>
            <a:ahLst/>
            <a:cxnLst/>
            <a:rect l="0" t="0" r="0" b="0"/>
            <a:pathLst>
              <a:path w="342116" h="53320" extrusionOk="0">
                <a:moveTo>
                  <a:pt x="0" y="0"/>
                </a:moveTo>
                <a:lnTo>
                  <a:pt x="0" y="53320"/>
                </a:lnTo>
                <a:lnTo>
                  <a:pt x="342116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78" name="Shape 78"/>
          <p:cNvSpPr/>
          <p:nvPr/>
        </p:nvSpPr>
        <p:spPr>
          <a:xfrm>
            <a:off x="-6025" y="2"/>
            <a:ext cx="4445394" cy="1085644"/>
          </a:xfrm>
          <a:custGeom>
            <a:avLst/>
            <a:gdLst/>
            <a:ahLst/>
            <a:cxnLst/>
            <a:rect l="0" t="0" r="0" b="0"/>
            <a:pathLst>
              <a:path w="291932" h="58628" extrusionOk="0">
                <a:moveTo>
                  <a:pt x="0" y="18578"/>
                </a:moveTo>
                <a:lnTo>
                  <a:pt x="241" y="34019"/>
                </a:lnTo>
                <a:lnTo>
                  <a:pt x="221482" y="58628"/>
                </a:lnTo>
                <a:lnTo>
                  <a:pt x="291932" y="0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79" name="Shape 79"/>
          <p:cNvSpPr/>
          <p:nvPr/>
        </p:nvSpPr>
        <p:spPr>
          <a:xfrm>
            <a:off x="6375475" y="4745747"/>
            <a:ext cx="2548913" cy="400879"/>
          </a:xfrm>
          <a:custGeom>
            <a:avLst/>
            <a:gdLst/>
            <a:ahLst/>
            <a:cxnLst/>
            <a:rect l="0" t="0" r="0" b="0"/>
            <a:pathLst>
              <a:path w="203628" h="19060" extrusionOk="0">
                <a:moveTo>
                  <a:pt x="0" y="19060"/>
                </a:moveTo>
                <a:lnTo>
                  <a:pt x="203628" y="19060"/>
                </a:lnTo>
                <a:lnTo>
                  <a:pt x="157305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80" name="Shape 80"/>
          <p:cNvSpPr/>
          <p:nvPr/>
        </p:nvSpPr>
        <p:spPr>
          <a:xfrm>
            <a:off x="7341180" y="4767304"/>
            <a:ext cx="1821096" cy="395811"/>
          </a:xfrm>
          <a:custGeom>
            <a:avLst/>
            <a:gdLst/>
            <a:ahLst/>
            <a:cxnLst/>
            <a:rect l="0" t="0" r="0" b="0"/>
            <a:pathLst>
              <a:path w="145484" h="18819" extrusionOk="0">
                <a:moveTo>
                  <a:pt x="145484" y="0"/>
                </a:moveTo>
                <a:lnTo>
                  <a:pt x="145484" y="18819"/>
                </a:lnTo>
                <a:lnTo>
                  <a:pt x="0" y="18819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81" name="Shape 81"/>
          <p:cNvSpPr/>
          <p:nvPr/>
        </p:nvSpPr>
        <p:spPr>
          <a:xfrm>
            <a:off x="8340717" y="4204075"/>
            <a:ext cx="818444" cy="959061"/>
          </a:xfrm>
          <a:custGeom>
            <a:avLst/>
            <a:gdLst/>
            <a:ahLst/>
            <a:cxnLst/>
            <a:rect l="0" t="0" r="0" b="0"/>
            <a:pathLst>
              <a:path w="65384" h="45599" extrusionOk="0">
                <a:moveTo>
                  <a:pt x="65384" y="27022"/>
                </a:moveTo>
                <a:lnTo>
                  <a:pt x="65384" y="0"/>
                </a:lnTo>
                <a:lnTo>
                  <a:pt x="0" y="45599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82" name="Shape 82"/>
          <p:cNvSpPr/>
          <p:nvPr/>
        </p:nvSpPr>
        <p:spPr>
          <a:xfrm>
            <a:off x="1559025" y="-6025"/>
            <a:ext cx="4116775" cy="944875"/>
          </a:xfrm>
          <a:custGeom>
            <a:avLst/>
            <a:gdLst/>
            <a:ahLst/>
            <a:cxnLst/>
            <a:rect l="0" t="0" r="0" b="0"/>
            <a:pathLst>
              <a:path w="164671" h="37795" extrusionOk="0">
                <a:moveTo>
                  <a:pt x="0" y="241"/>
                </a:moveTo>
                <a:lnTo>
                  <a:pt x="132407" y="37795"/>
                </a:lnTo>
                <a:lnTo>
                  <a:pt x="164671" y="0"/>
                </a:lnTo>
                <a:lnTo>
                  <a:pt x="160329" y="241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86650" y="1598408"/>
            <a:ext cx="7370700" cy="3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◆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◆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◇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●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○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■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●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○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■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6" r:id="rId5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erasmus-plus/resources/documents/applicants/mobility-agreement_en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ts.su.ac.r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vts.su.ac.rs/mobility-new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ts.su.ac.rs/mobility-contac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slivia@vts.su.ac.rs" TargetMode="External"/><Relationship Id="rId4" Type="http://schemas.openxmlformats.org/officeDocument/2006/relationships/hyperlink" Target="mailto:mobility@vts.su.ac.r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400692" y="2279501"/>
            <a:ext cx="8393986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altLang="lt-LT" smtClean="0"/>
              <a:t>How </a:t>
            </a:r>
            <a:r>
              <a:rPr lang="en-US" altLang="lt-LT"/>
              <a:t>to apply for an Erasmus+ Mobility: </a:t>
            </a:r>
            <a:br>
              <a:rPr lang="en-US" altLang="lt-LT"/>
            </a:br>
            <a:r>
              <a:rPr lang="en-US" altLang="lt-LT"/>
              <a:t>a step by step guide</a:t>
            </a:r>
            <a:r>
              <a:rPr lang="es-ES" altLang="en-US"/>
              <a:t/>
            </a:r>
            <a:br>
              <a:rPr lang="es-ES" altLang="en-US"/>
            </a:br>
            <a:r>
              <a:rPr lang="en"/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rgbClr val="008080"/>
                </a:solidFill>
              </a:rPr>
              <a:t>Internationalization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/>
              <a:t>Help increase internationalization </a:t>
            </a:r>
            <a:r>
              <a:rPr lang="en-US" smtClean="0"/>
              <a:t>at our </a:t>
            </a:r>
            <a:r>
              <a:rPr lang="en-US"/>
              <a:t>institution </a:t>
            </a:r>
            <a:endParaRPr lang="en-US" smtClean="0"/>
          </a:p>
          <a:p>
            <a:pPr lvl="0"/>
            <a:r>
              <a:rPr lang="en-US" smtClean="0"/>
              <a:t>Further the use of English in the education process</a:t>
            </a:r>
          </a:p>
          <a:p>
            <a:pPr lvl="0"/>
            <a:r>
              <a:rPr lang="en-US" smtClean="0"/>
              <a:t>Increase the implementation of English language teaching materials</a:t>
            </a:r>
          </a:p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4109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BE33F"/>
                </a:solidFill>
              </a:rPr>
              <a:t>3</a:t>
            </a:r>
            <a:r>
              <a:rPr lang="en" smtClean="0">
                <a:solidFill>
                  <a:srgbClr val="ABE33F"/>
                </a:solidFill>
              </a:rPr>
              <a:t>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 smtClean="0"/>
              <a:t>Dissemination of results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8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mtClean="0">
                <a:solidFill>
                  <a:srgbClr val="008080"/>
                </a:solidFill>
              </a:rPr>
              <a:t>Dissemination of results	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mtClean="0"/>
              <a:t>Importance of sharing scientific results</a:t>
            </a:r>
          </a:p>
          <a:p>
            <a:pPr lvl="0"/>
            <a:r>
              <a:rPr lang="en-US" smtClean="0"/>
              <a:t>Basis for further research</a:t>
            </a:r>
          </a:p>
          <a:p>
            <a:pPr lvl="0"/>
            <a:r>
              <a:rPr lang="en-US" smtClean="0"/>
              <a:t>Comparison of scientific work</a:t>
            </a:r>
          </a:p>
          <a:p>
            <a:pPr lvl="0"/>
            <a:r>
              <a:rPr lang="en-US" smtClean="0"/>
              <a:t>Increased dissemination of research results</a:t>
            </a:r>
          </a:p>
        </p:txBody>
      </p:sp>
    </p:spTree>
    <p:extLst>
      <p:ext uri="{BB962C8B-B14F-4D97-AF65-F5344CB8AC3E}">
        <p14:creationId xmlns:p14="http://schemas.microsoft.com/office/powerpoint/2010/main" val="3241975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BE33F"/>
                </a:solidFill>
              </a:rPr>
              <a:t>4</a:t>
            </a:r>
            <a:r>
              <a:rPr lang="en" smtClean="0">
                <a:solidFill>
                  <a:srgbClr val="ABE33F"/>
                </a:solidFill>
              </a:rPr>
              <a:t>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 smtClean="0"/>
              <a:t>Increased regional impact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1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mtClean="0">
                <a:solidFill>
                  <a:srgbClr val="008080"/>
                </a:solidFill>
              </a:rPr>
              <a:t>I</a:t>
            </a:r>
            <a:r>
              <a:rPr lang="en-US" smtClean="0">
                <a:solidFill>
                  <a:srgbClr val="008080"/>
                </a:solidFill>
              </a:rPr>
              <a:t>n</a:t>
            </a:r>
            <a:r>
              <a:rPr lang="en" smtClean="0">
                <a:solidFill>
                  <a:srgbClr val="008080"/>
                </a:solidFill>
              </a:rPr>
              <a:t>creased regional impact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82886" y="1081139"/>
            <a:ext cx="845563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mtClean="0"/>
              <a:t>Use mobility experience to improve educational practice at Subotica Tech</a:t>
            </a:r>
          </a:p>
          <a:p>
            <a:pPr lvl="0"/>
            <a:r>
              <a:rPr lang="en-US" smtClean="0"/>
              <a:t>Implement novel methods seen abroad locally</a:t>
            </a:r>
          </a:p>
          <a:p>
            <a:pPr lvl="0"/>
            <a:r>
              <a:rPr lang="en-US" smtClean="0"/>
              <a:t>Promote mobility in the region</a:t>
            </a:r>
          </a:p>
          <a:p>
            <a:pPr lvl="0"/>
            <a:r>
              <a:rPr lang="en-US" smtClean="0"/>
              <a:t>Stimulate knowledge transfer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02161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rgbClr val="ABE33F"/>
                </a:solidFill>
              </a:rPr>
              <a:t>5.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 smtClean="0"/>
              <a:t>Collaborative research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19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rgbClr val="008080"/>
                </a:solidFill>
              </a:rPr>
              <a:t>Collaborative research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mtClean="0"/>
              <a:t>Networking</a:t>
            </a:r>
          </a:p>
          <a:p>
            <a:pPr lvl="0"/>
            <a:r>
              <a:rPr lang="en-US" smtClean="0"/>
              <a:t>Making new connections leading joint research</a:t>
            </a:r>
          </a:p>
          <a:p>
            <a:pPr lvl="0"/>
            <a:r>
              <a:rPr lang="en-US" smtClean="0"/>
              <a:t>Possible collaboration on future projects</a:t>
            </a:r>
          </a:p>
          <a:p>
            <a:pPr lvl="0"/>
            <a:r>
              <a:rPr lang="en-US" smtClean="0"/>
              <a:t>Strengthening ties between given regions and countries</a:t>
            </a:r>
          </a:p>
          <a:p>
            <a:pPr lvl="0"/>
            <a:r>
              <a:rPr lang="en-US" smtClean="0"/>
              <a:t>Institutional scientific cooperation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83867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BE33F"/>
                </a:solidFill>
              </a:rPr>
              <a:t>6</a:t>
            </a:r>
            <a:r>
              <a:rPr lang="en" smtClean="0">
                <a:solidFill>
                  <a:srgbClr val="ABE33F"/>
                </a:solidFill>
              </a:rPr>
              <a:t>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 smtClean="0"/>
              <a:t>Knowledge of English Language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17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solidFill>
                  <a:srgbClr val="008080"/>
                </a:solidFill>
              </a:rPr>
              <a:t>Knowledge of English language	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mtClean="0"/>
              <a:t>Staff and teaching staff applicants for mobility must have at least upper-intermediate knowledge of English</a:t>
            </a:r>
          </a:p>
          <a:p>
            <a:pPr lvl="0"/>
            <a:r>
              <a:rPr lang="en-US" smtClean="0"/>
              <a:t>Implementation of language: courses held in English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44450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36884" y="2346284"/>
            <a:ext cx="861461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600">
                <a:solidFill>
                  <a:srgbClr val="008080"/>
                </a:solidFill>
                <a:latin typeface="Raleway" panose="020B0604020202020204" charset="0"/>
              </a:rPr>
              <a:t>7.</a:t>
            </a:r>
          </a:p>
          <a:p>
            <a:pPr marL="76200" lvl="0" indent="0">
              <a:buNone/>
            </a:pPr>
            <a:r>
              <a:rPr lang="en-US" sz="3600" smtClean="0">
                <a:solidFill>
                  <a:srgbClr val="008080"/>
                </a:solidFill>
                <a:latin typeface="Raleway" panose="020B0604020202020204" charset="0"/>
              </a:rPr>
              <a:t>Step by step</a:t>
            </a:r>
            <a:endParaRPr sz="3600">
              <a:solidFill>
                <a:srgbClr val="008080"/>
              </a:solidFill>
              <a:latin typeface="Raleway" panose="020B060402020202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ctrTitle" idx="4294967295"/>
          </p:nvPr>
        </p:nvSpPr>
        <p:spPr>
          <a:xfrm>
            <a:off x="3469514" y="911898"/>
            <a:ext cx="5351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smtClean="0">
                <a:solidFill>
                  <a:srgbClr val="ABE33F"/>
                </a:solidFill>
              </a:rPr>
              <a:t>Welcome!</a:t>
            </a:r>
            <a:endParaRPr sz="6000">
              <a:solidFill>
                <a:srgbClr val="ABE33F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ubTitle" idx="4294967295"/>
          </p:nvPr>
        </p:nvSpPr>
        <p:spPr>
          <a:xfrm>
            <a:off x="865700" y="2478173"/>
            <a:ext cx="7474250" cy="21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3600" b="1" smtClean="0"/>
              <a:t>This is a step-by-step guide for staff and teachers to ensure </a:t>
            </a:r>
            <a:r>
              <a:rPr lang="hu-HU" sz="3600" b="1" smtClean="0"/>
              <a:t>that you apply for</a:t>
            </a:r>
            <a:r>
              <a:rPr lang="en-US" sz="3600" b="1" smtClean="0"/>
              <a:t> an</a:t>
            </a:r>
            <a:r>
              <a:rPr lang="hu-HU" sz="3600" b="1" smtClean="0"/>
              <a:t> Erasmus</a:t>
            </a:r>
            <a:r>
              <a:rPr lang="en-US" sz="3600" b="1" smtClean="0"/>
              <a:t>+ mobility </a:t>
            </a:r>
            <a:r>
              <a:rPr lang="hu-HU" sz="3600" b="1"/>
              <a:t>successfully </a:t>
            </a:r>
            <a:r>
              <a:rPr lang="en-US" sz="3600" b="1" smtClean="0"/>
              <a:t>.</a:t>
            </a:r>
            <a:endParaRPr sz="1800" b="1"/>
          </a:p>
        </p:txBody>
      </p:sp>
      <p:grpSp>
        <p:nvGrpSpPr>
          <p:cNvPr id="102" name="Shape 102"/>
          <p:cNvGrpSpPr/>
          <p:nvPr/>
        </p:nvGrpSpPr>
        <p:grpSpPr>
          <a:xfrm>
            <a:off x="628983" y="637802"/>
            <a:ext cx="1512762" cy="1433896"/>
            <a:chOff x="5300400" y="3670175"/>
            <a:chExt cx="421300" cy="399325"/>
          </a:xfrm>
        </p:grpSpPr>
        <p:sp>
          <p:nvSpPr>
            <p:cNvPr id="103" name="Shape 103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0" t="0" r="0" b="0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0" t="0" r="0" b="0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0" t="0" r="0" b="0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0" t="0" r="0" b="0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0" t="0" r="0" b="0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/>
        </p:nvSpPr>
        <p:spPr>
          <a:xfrm>
            <a:off x="590925" y="942584"/>
            <a:ext cx="8171736" cy="3892835"/>
          </a:xfrm>
          <a:custGeom>
            <a:avLst/>
            <a:gdLst/>
            <a:ahLst/>
            <a:cxnLst/>
            <a:rect l="0" t="0" r="0" b="0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4C52"/>
              </a:solidFill>
            </a:endParaRPr>
          </a:p>
        </p:txBody>
      </p:sp>
      <p:sp>
        <p:nvSpPr>
          <p:cNvPr id="192" name="Shape 192"/>
          <p:cNvSpPr txBox="1">
            <a:spLocks noGrp="1"/>
          </p:cNvSpPr>
          <p:nvPr>
            <p:ph type="title" idx="4294967295"/>
          </p:nvPr>
        </p:nvSpPr>
        <p:spPr>
          <a:xfrm>
            <a:off x="0" y="3255188"/>
            <a:ext cx="2280863" cy="8320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8BC642"/>
                </a:solidFill>
              </a:rPr>
              <a:t>Check </a:t>
            </a:r>
            <a:r>
              <a:rPr lang="en" sz="1900" smtClean="0">
                <a:solidFill>
                  <a:srgbClr val="8BC642"/>
                </a:solidFill>
              </a:rPr>
              <a:t>if Subotica </a:t>
            </a:r>
            <a:r>
              <a:rPr lang="en" sz="1900" dirty="0">
                <a:solidFill>
                  <a:srgbClr val="8BC642"/>
                </a:solidFill>
              </a:rPr>
              <a:t>Tech has a </a:t>
            </a:r>
            <a:r>
              <a:rPr lang="en" sz="1900">
                <a:solidFill>
                  <a:srgbClr val="8BC642"/>
                </a:solidFill>
              </a:rPr>
              <a:t>signed </a:t>
            </a:r>
            <a:r>
              <a:rPr lang="en" sz="1900" smtClean="0">
                <a:solidFill>
                  <a:srgbClr val="8BC642"/>
                </a:solidFill>
              </a:rPr>
              <a:t>Inter-Institutional </a:t>
            </a:r>
            <a:r>
              <a:rPr lang="en" sz="1900" dirty="0">
                <a:solidFill>
                  <a:srgbClr val="8BC642"/>
                </a:solidFill>
              </a:rPr>
              <a:t>Agreement with the institution of your choice</a:t>
            </a:r>
            <a:endParaRPr sz="1900" dirty="0">
              <a:solidFill>
                <a:srgbClr val="8BC642"/>
              </a:solidFill>
            </a:endParaRPr>
          </a:p>
        </p:txBody>
      </p:sp>
      <p:sp>
        <p:nvSpPr>
          <p:cNvPr id="193" name="Shape 193"/>
          <p:cNvSpPr/>
          <p:nvPr/>
        </p:nvSpPr>
        <p:spPr>
          <a:xfrm rot="20156572">
            <a:off x="3515946" y="438105"/>
            <a:ext cx="2181800" cy="740125"/>
          </a:xfrm>
          <a:prstGeom prst="wedgeRectCallout">
            <a:avLst>
              <a:gd name="adj1" fmla="val -18579"/>
              <a:gd name="adj2" fmla="val 119961"/>
            </a:avLst>
          </a:prstGeom>
          <a:solidFill>
            <a:srgbClr val="ABE3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8080"/>
                </a:solidFill>
                <a:latin typeface="Karla"/>
                <a:ea typeface="Karla"/>
                <a:cs typeface="Karla"/>
                <a:sym typeface="Karla"/>
              </a:rPr>
              <a:t>Y</a:t>
            </a:r>
            <a:r>
              <a:rPr lang="en" sz="1600" b="1">
                <a:solidFill>
                  <a:srgbClr val="008080"/>
                </a:solidFill>
                <a:latin typeface="Karla"/>
                <a:ea typeface="Karla"/>
                <a:cs typeface="Karla"/>
                <a:sym typeface="Karla"/>
              </a:rPr>
              <a:t>our Erasmus mobility could be here</a:t>
            </a:r>
            <a:endParaRPr sz="1600" b="1">
              <a:solidFill>
                <a:srgbClr val="008080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4515900" y="1723108"/>
            <a:ext cx="202500" cy="202500"/>
          </a:xfrm>
          <a:prstGeom prst="mathMultiply">
            <a:avLst>
              <a:gd name="adj1" fmla="val 23520"/>
            </a:avLst>
          </a:prstGeom>
          <a:solidFill>
            <a:srgbClr val="00AE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3969878" y="1956091"/>
            <a:ext cx="202500" cy="202500"/>
          </a:xfrm>
          <a:prstGeom prst="mathMultiply">
            <a:avLst>
              <a:gd name="adj1" fmla="val 23520"/>
            </a:avLst>
          </a:prstGeom>
          <a:solidFill>
            <a:srgbClr val="00AE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5460399" y="1520326"/>
            <a:ext cx="202500" cy="202500"/>
          </a:xfrm>
          <a:prstGeom prst="mathMultiply">
            <a:avLst>
              <a:gd name="adj1" fmla="val 23520"/>
            </a:avLst>
          </a:prstGeom>
          <a:solidFill>
            <a:srgbClr val="00AE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93"/>
          <p:cNvSpPr/>
          <p:nvPr/>
        </p:nvSpPr>
        <p:spPr>
          <a:xfrm>
            <a:off x="5865399" y="808168"/>
            <a:ext cx="1270606" cy="532205"/>
          </a:xfrm>
          <a:prstGeom prst="wedgeRectCallout">
            <a:avLst>
              <a:gd name="adj1" fmla="val -74796"/>
              <a:gd name="adj2" fmla="val 109383"/>
            </a:avLst>
          </a:prstGeom>
          <a:solidFill>
            <a:srgbClr val="ABE3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8080"/>
                </a:solidFill>
                <a:latin typeface="Karla"/>
                <a:ea typeface="Karla"/>
                <a:cs typeface="Karla"/>
                <a:sym typeface="Karla"/>
              </a:rPr>
              <a:t>Or here</a:t>
            </a:r>
            <a:endParaRPr sz="1600" b="1">
              <a:solidFill>
                <a:srgbClr val="008080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Shape 193"/>
          <p:cNvSpPr/>
          <p:nvPr/>
        </p:nvSpPr>
        <p:spPr>
          <a:xfrm>
            <a:off x="2922019" y="2485652"/>
            <a:ext cx="1270606" cy="532205"/>
          </a:xfrm>
          <a:prstGeom prst="wedgeRectCallout">
            <a:avLst>
              <a:gd name="adj1" fmla="val 40834"/>
              <a:gd name="adj2" fmla="val -124206"/>
            </a:avLst>
          </a:prstGeom>
          <a:solidFill>
            <a:srgbClr val="ABE3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8080"/>
                </a:solidFill>
                <a:latin typeface="Karla"/>
                <a:ea typeface="Karla"/>
                <a:cs typeface="Karla"/>
                <a:sym typeface="Karla"/>
              </a:rPr>
              <a:t>Or here</a:t>
            </a:r>
            <a:endParaRPr sz="1600" b="1">
              <a:solidFill>
                <a:srgbClr val="008080"/>
              </a:solidFill>
              <a:latin typeface="Karla"/>
              <a:ea typeface="Karla"/>
              <a:cs typeface="Karla"/>
              <a:sym typeface="Karla"/>
            </a:endParaRPr>
          </a:p>
        </p:txBody>
      </p:sp>
    </p:spTree>
    <p:extLst>
      <p:ext uri="{BB962C8B-B14F-4D97-AF65-F5344CB8AC3E}">
        <p14:creationId xmlns:p14="http://schemas.microsoft.com/office/powerpoint/2010/main" val="3601726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solidFill>
                  <a:srgbClr val="008080"/>
                </a:solidFill>
              </a:rPr>
              <a:t>Step by step	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127463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/>
              <a:t>search through the College's website or contact the International Office for available </a:t>
            </a:r>
            <a:r>
              <a:rPr lang="en-US" smtClean="0"/>
              <a:t>mobilities</a:t>
            </a:r>
          </a:p>
          <a:p>
            <a:r>
              <a:rPr lang="en-US"/>
              <a:t>analyse the host institution you want to apply at and find your field of </a:t>
            </a:r>
            <a:r>
              <a:rPr lang="en-US" smtClean="0"/>
              <a:t>study</a:t>
            </a:r>
          </a:p>
          <a:p>
            <a:r>
              <a:rPr lang="en-US" smtClean="0"/>
              <a:t>Fill in the </a:t>
            </a:r>
            <a:r>
              <a:rPr lang="en-GB"/>
              <a:t>Mobility Agreement Staff Mobility For Teaching</a:t>
            </a:r>
            <a:endParaRPr lang="en-US"/>
          </a:p>
          <a:p>
            <a:pPr lvl="0"/>
            <a:r>
              <a:rPr lang="en-US" smtClean="0"/>
              <a:t>Download it from here:</a:t>
            </a:r>
          </a:p>
          <a:p>
            <a:pPr lvl="0"/>
            <a:r>
              <a:rPr lang="en-US" sz="1800">
                <a:hlinkClick r:id="rId3"/>
              </a:rPr>
              <a:t>https://</a:t>
            </a:r>
            <a:r>
              <a:rPr lang="en-US" sz="1800" smtClean="0">
                <a:hlinkClick r:id="rId3"/>
              </a:rPr>
              <a:t>ec.europa.eu/programmes/erasmus-plus/resources/documents/applicants/mobility-agreement_en</a:t>
            </a:r>
            <a:r>
              <a:rPr lang="en-US" sz="1800" smtClean="0"/>
              <a:t> </a:t>
            </a:r>
            <a:endParaRPr lang="en-US" sz="1800"/>
          </a:p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71354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solidFill>
                  <a:srgbClr val="008080"/>
                </a:solidFill>
              </a:rPr>
              <a:t>Step by step	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127463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/>
              <a:t>make sure all the documents are signed  	</a:t>
            </a:r>
          </a:p>
          <a:p>
            <a:pPr lvl="0"/>
            <a:r>
              <a:rPr lang="en-US"/>
              <a:t>send documents in PDF format</a:t>
            </a:r>
          </a:p>
          <a:p>
            <a:pPr lvl="0"/>
            <a:r>
              <a:rPr lang="en-US"/>
              <a:t>keep the originals, you will need them if you get a positive </a:t>
            </a:r>
            <a:r>
              <a:rPr lang="en-US" smtClean="0"/>
              <a:t>answer</a:t>
            </a:r>
          </a:p>
          <a:p>
            <a:pPr lvl="0"/>
            <a:r>
              <a:rPr lang="en-US" smtClean="0"/>
              <a:t>the final decision of the selection process lies with the Director and the IRC</a:t>
            </a:r>
          </a:p>
          <a:p>
            <a:pPr lvl="0"/>
            <a:r>
              <a:rPr lang="en-US" smtClean="0"/>
              <a:t>the </a:t>
            </a:r>
            <a:r>
              <a:rPr lang="en-US"/>
              <a:t>recognition of staff mobility is done by the Assistant Director of </a:t>
            </a:r>
            <a:r>
              <a:rPr lang="en-US" smtClean="0"/>
              <a:t>Education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95356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rgbClr val="ABE33F"/>
                </a:solidFill>
              </a:rPr>
              <a:t>8.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 smtClean="0"/>
              <a:t>Make the most of your mobility!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This is an excellent educational opportunity, use it!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400692" y="2279501"/>
            <a:ext cx="8393986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altLang="lt-LT" smtClean="0"/>
              <a:t>Good luck with your mobility application!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8897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E9D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ctrTitle" idx="4294967295"/>
          </p:nvPr>
        </p:nvSpPr>
        <p:spPr>
          <a:xfrm>
            <a:off x="654978" y="126056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Bef>
                <a:spcPts val="600"/>
              </a:spcBef>
            </a:pPr>
            <a:r>
              <a:rPr lang="en-US" sz="2800"/>
              <a:t>All information and calls for Erasmus+ mobilities are published on the 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College and </a:t>
            </a:r>
            <a:r>
              <a:rPr lang="en-US" sz="2800"/>
              <a:t>mobility </a:t>
            </a:r>
            <a:r>
              <a:rPr lang="en-US" sz="2800" smtClean="0"/>
              <a:t>websites:</a:t>
            </a:r>
            <a:r>
              <a:rPr lang="en-US" sz="2800"/>
              <a:t/>
            </a:r>
            <a:br>
              <a:rPr lang="en-US" sz="2800"/>
            </a:br>
            <a:r>
              <a:rPr lang="en-US">
                <a:hlinkClick r:id="rId3"/>
              </a:rPr>
              <a:t>www.vts.su.ac.rs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>and </a:t>
            </a:r>
            <a:br>
              <a:rPr lang="en-US" sz="2800"/>
            </a:br>
            <a:r>
              <a:rPr lang="en-US">
                <a:hlinkClick r:id="rId4"/>
              </a:rPr>
              <a:t>https://www.vts.su.ac.rs/mobility-news</a:t>
            </a:r>
            <a:r>
              <a:rPr 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4874250" y="-17350"/>
            <a:ext cx="4290325" cy="3789650"/>
          </a:xfrm>
          <a:custGeom>
            <a:avLst/>
            <a:gdLst/>
            <a:ahLst/>
            <a:cxnLst/>
            <a:rect l="0" t="0" r="0" b="0"/>
            <a:pathLst>
              <a:path w="171613" h="151586" extrusionOk="0">
                <a:moveTo>
                  <a:pt x="0" y="694"/>
                </a:moveTo>
                <a:lnTo>
                  <a:pt x="171613" y="0"/>
                </a:lnTo>
                <a:lnTo>
                  <a:pt x="170790" y="151586"/>
                </a:lnTo>
                <a:lnTo>
                  <a:pt x="46492" y="123154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130" name="Shape 130"/>
          <p:cNvSpPr txBox="1">
            <a:spLocks noGrp="1"/>
          </p:cNvSpPr>
          <p:nvPr>
            <p:ph type="ctrTitle" idx="4294967295"/>
          </p:nvPr>
        </p:nvSpPr>
        <p:spPr>
          <a:xfrm>
            <a:off x="285417" y="645978"/>
            <a:ext cx="5284735" cy="23001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smtClean="0">
                <a:solidFill>
                  <a:srgbClr val="006666"/>
                </a:solidFill>
              </a:rPr>
              <a:t>International </a:t>
            </a:r>
            <a:br>
              <a:rPr lang="en" sz="6000" smtClean="0">
                <a:solidFill>
                  <a:srgbClr val="006666"/>
                </a:solidFill>
              </a:rPr>
            </a:br>
            <a:r>
              <a:rPr lang="en" sz="6000" smtClean="0">
                <a:solidFill>
                  <a:srgbClr val="006666"/>
                </a:solidFill>
              </a:rPr>
              <a:t>Office</a:t>
            </a:r>
            <a:endParaRPr sz="6000">
              <a:solidFill>
                <a:srgbClr val="006666"/>
              </a:solidFill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subTitle" idx="4294967295"/>
          </p:nvPr>
        </p:nvSpPr>
        <p:spPr>
          <a:xfrm>
            <a:off x="89612" y="2326925"/>
            <a:ext cx="7891690" cy="10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mtClean="0"/>
              <a:t>All Erasmus+ mobilities and applications are handled by the International Office (Office 109)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mtClean="0"/>
              <a:t>Erasmus coordinator: 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mtClean="0"/>
              <a:t>Livia Szedmina, PhD + team</a:t>
            </a:r>
          </a:p>
          <a:p>
            <a:pPr marL="0" lvl="0" indent="0">
              <a:buNone/>
            </a:pPr>
            <a:r>
              <a:rPr lang="en-US" sz="1600">
                <a:hlinkClick r:id="rId3"/>
              </a:rPr>
              <a:t>https://</a:t>
            </a:r>
            <a:r>
              <a:rPr lang="en-US" sz="1600" smtClean="0">
                <a:hlinkClick r:id="rId3"/>
              </a:rPr>
              <a:t>www.vts.su.ac.rs/mobility-contact</a:t>
            </a:r>
            <a:r>
              <a:rPr lang="en-US" sz="1600" smtClean="0"/>
              <a:t> </a:t>
            </a:r>
            <a:endParaRPr lang="en" sz="1600" smtClean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smtClean="0">
                <a:hlinkClick r:id="rId4"/>
              </a:rPr>
              <a:t>mobility@vts.su.ac.rs</a:t>
            </a:r>
            <a:endParaRPr lang="en" sz="1600" smtClean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smtClean="0">
                <a:hlinkClick r:id="rId5"/>
              </a:rPr>
              <a:t>slivia@vts.su.ac.rs</a:t>
            </a:r>
            <a:r>
              <a:rPr lang="en" sz="1600" smtClean="0"/>
              <a:t> </a:t>
            </a:r>
            <a:endParaRPr sz="1600"/>
          </a:p>
        </p:txBody>
      </p:sp>
      <p:sp>
        <p:nvSpPr>
          <p:cNvPr id="133" name="Shape 133"/>
          <p:cNvSpPr/>
          <p:nvPr/>
        </p:nvSpPr>
        <p:spPr>
          <a:xfrm rot="10286814">
            <a:off x="6499116" y="1416524"/>
            <a:ext cx="177684" cy="16965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" name="Shape 134"/>
          <p:cNvGrpSpPr/>
          <p:nvPr/>
        </p:nvGrpSpPr>
        <p:grpSpPr>
          <a:xfrm>
            <a:off x="7885862" y="419338"/>
            <a:ext cx="899284" cy="899339"/>
            <a:chOff x="6654650" y="3665275"/>
            <a:chExt cx="409100" cy="409125"/>
          </a:xfrm>
        </p:grpSpPr>
        <p:sp>
          <p:nvSpPr>
            <p:cNvPr id="135" name="Shape 135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7" name="Shape 137"/>
          <p:cNvSpPr/>
          <p:nvPr/>
        </p:nvSpPr>
        <p:spPr>
          <a:xfrm>
            <a:off x="6161828" y="1642019"/>
            <a:ext cx="914124" cy="914076"/>
          </a:xfrm>
          <a:custGeom>
            <a:avLst/>
            <a:gdLst/>
            <a:ahLst/>
            <a:cxnLst/>
            <a:rect l="0" t="0" r="0" b="0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Shape 138"/>
          <p:cNvGrpSpPr/>
          <p:nvPr/>
        </p:nvGrpSpPr>
        <p:grpSpPr>
          <a:xfrm>
            <a:off x="7054605" y="1268904"/>
            <a:ext cx="671511" cy="671549"/>
            <a:chOff x="570875" y="4322250"/>
            <a:chExt cx="443300" cy="443325"/>
          </a:xfrm>
        </p:grpSpPr>
        <p:sp>
          <p:nvSpPr>
            <p:cNvPr id="139" name="Shape 13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3" name="Shape 143"/>
          <p:cNvSpPr/>
          <p:nvPr/>
        </p:nvSpPr>
        <p:spPr>
          <a:xfrm rot="-1627561">
            <a:off x="7434266" y="487482"/>
            <a:ext cx="280162" cy="26750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Shape 144"/>
          <p:cNvSpPr/>
          <p:nvPr/>
        </p:nvSpPr>
        <p:spPr>
          <a:xfrm rot="1504353">
            <a:off x="7841214" y="2080539"/>
            <a:ext cx="280176" cy="267521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Shape 145"/>
          <p:cNvSpPr/>
          <p:nvPr/>
        </p:nvSpPr>
        <p:spPr>
          <a:xfrm rot="1973882">
            <a:off x="8121371" y="1454163"/>
            <a:ext cx="192944" cy="18422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rgbClr val="008080"/>
                </a:solidFill>
              </a:rPr>
              <a:t>This guide will give you useful tips: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sr-Latn-RS" smtClean="0"/>
              <a:t>for </a:t>
            </a:r>
            <a:r>
              <a:rPr lang="en-US" smtClean="0"/>
              <a:t>selecting the best mobility option based on subject area</a:t>
            </a:r>
          </a:p>
          <a:p>
            <a:pPr lvl="0"/>
            <a:r>
              <a:rPr lang="en-US"/>
              <a:t>f</a:t>
            </a:r>
            <a:r>
              <a:rPr lang="en-US" smtClean="0"/>
              <a:t>or compiling the necessary documentation </a:t>
            </a:r>
          </a:p>
          <a:p>
            <a:pPr lvl="0"/>
            <a:r>
              <a:rPr lang="en-US" smtClean="0"/>
              <a:t>how to fill in a Mobility </a:t>
            </a:r>
            <a:r>
              <a:rPr lang="sr-Latn-RS" altLang="sr-Latn-RS" smtClean="0"/>
              <a:t>Agreement</a:t>
            </a:r>
            <a:r>
              <a:rPr lang="sr-Latn-RS" altLang="sr-Latn-RS"/>
              <a:t>, </a:t>
            </a:r>
            <a:endParaRPr lang="en-US" altLang="sr-Latn-RS" smtClean="0"/>
          </a:p>
          <a:p>
            <a:pPr lvl="0"/>
            <a:r>
              <a:rPr lang="sr-Latn-RS" smtClean="0"/>
              <a:t>final </a:t>
            </a:r>
            <a:r>
              <a:rPr lang="en-US" smtClean="0"/>
              <a:t>check list of documents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 idx="4294967295"/>
          </p:nvPr>
        </p:nvSpPr>
        <p:spPr>
          <a:xfrm>
            <a:off x="2277979" y="2549073"/>
            <a:ext cx="7038520" cy="18865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altLang="en-US" sz="4400" dirty="0" smtClean="0">
                <a:solidFill>
                  <a:srgbClr val="006666"/>
                </a:solidFill>
              </a:rPr>
              <a:t>Here are some reasons for applying for a mobility</a:t>
            </a:r>
            <a:endParaRPr sz="4400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BE33F"/>
                </a:solidFill>
              </a:rPr>
              <a:t>1.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/>
              <a:t>S</a:t>
            </a:r>
            <a:r>
              <a:rPr lang="en-US" smtClean="0"/>
              <a:t>haring experience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solidFill>
                  <a:srgbClr val="008080"/>
                </a:solidFill>
              </a:rPr>
              <a:t>Sharing experience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mtClean="0"/>
              <a:t>Through the years we’ve all gained significant experience in our fields</a:t>
            </a:r>
          </a:p>
          <a:p>
            <a:pPr lvl="0"/>
            <a:r>
              <a:rPr lang="en-US" smtClean="0"/>
              <a:t>Share your experience with colleagues </a:t>
            </a:r>
          </a:p>
          <a:p>
            <a:pPr lvl="0"/>
            <a:r>
              <a:rPr lang="en-US" smtClean="0"/>
              <a:t>Compare teaching methods </a:t>
            </a:r>
          </a:p>
          <a:p>
            <a:pPr lvl="0"/>
            <a:r>
              <a:rPr lang="en-US" smtClean="0"/>
              <a:t>Develop novel ways of knowledge transfer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rgbClr val="ABE33F"/>
                </a:solidFill>
              </a:rPr>
              <a:t>2.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 smtClean="0"/>
              <a:t>Internationalization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82539"/>
      </p:ext>
    </p:extLst>
  </p:cSld>
  <p:clrMapOvr>
    <a:masterClrMapping/>
  </p:clrMapOvr>
</p:sld>
</file>

<file path=ppt/theme/theme1.xml><?xml version="1.0" encoding="utf-8"?>
<a:theme xmlns:a="http://schemas.openxmlformats.org/drawingml/2006/main" name="Escal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1914</TotalTime>
  <Words>414</Words>
  <Application>Microsoft Office PowerPoint</Application>
  <PresentationFormat>On-screen Show (16:9)</PresentationFormat>
  <Paragraphs>79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Karla</vt:lpstr>
      <vt:lpstr>Arial</vt:lpstr>
      <vt:lpstr>Raleway</vt:lpstr>
      <vt:lpstr>Escalus template</vt:lpstr>
      <vt:lpstr>How to apply for an Erasmus+ Mobility:  a step by step guide  </vt:lpstr>
      <vt:lpstr>Welcome!</vt:lpstr>
      <vt:lpstr>All information and calls for Erasmus+ mobilities are published on the  College and mobility websites: www.vts.su.ac.rs and  https://www.vts.su.ac.rs/mobility-news </vt:lpstr>
      <vt:lpstr>International  Office</vt:lpstr>
      <vt:lpstr>This guide will give you useful tips: </vt:lpstr>
      <vt:lpstr>Here are some reasons for applying for a mobility</vt:lpstr>
      <vt:lpstr>1. Sharing experience</vt:lpstr>
      <vt:lpstr>Sharing experience</vt:lpstr>
      <vt:lpstr>2. Internationalization</vt:lpstr>
      <vt:lpstr>Internationalization</vt:lpstr>
      <vt:lpstr>3. Dissemination of results</vt:lpstr>
      <vt:lpstr>Dissemination of results </vt:lpstr>
      <vt:lpstr>4. Increased regional impact</vt:lpstr>
      <vt:lpstr>Increased regional impact</vt:lpstr>
      <vt:lpstr>5. Collaborative research</vt:lpstr>
      <vt:lpstr>Collaborative research</vt:lpstr>
      <vt:lpstr>6. Knowledge of English Language</vt:lpstr>
      <vt:lpstr>Knowledge of English language </vt:lpstr>
      <vt:lpstr>PowerPoint Presentation</vt:lpstr>
      <vt:lpstr>Check if Subotica Tech has a signed Inter-Institutional Agreement with the institution of your choice</vt:lpstr>
      <vt:lpstr>Step by step </vt:lpstr>
      <vt:lpstr>Step by step </vt:lpstr>
      <vt:lpstr>8. Make the most of your mobility!</vt:lpstr>
      <vt:lpstr>Good luck with your mobility application!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Livi</dc:creator>
  <cp:lastModifiedBy>Livi</cp:lastModifiedBy>
  <cp:revision>191</cp:revision>
  <dcterms:modified xsi:type="dcterms:W3CDTF">2019-01-21T09:29:46Z</dcterms:modified>
</cp:coreProperties>
</file>